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eduopen.org/course/view.php?id=29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mospacientes.com/noticias/asociaciones/iii-jornadas-de-promocion-para-la-autonomia-personal-en-er-en-el-creer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ibringiro.org/index.php/grafica-da-stampare.htm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21463&amp;picture=feedback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FE2C5E-C526-479F-9F79-0D15E7764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81912"/>
            <a:ext cx="8991600" cy="1847088"/>
          </a:xfrm>
          <a:solidFill>
            <a:srgbClr val="0070C0"/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b="1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“DAI VOTI AI GIUDIZI”</a:t>
            </a:r>
            <a:b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b="1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Valutazione periodica e finale degli apprendimenti degli alunni nella scuola Primaria.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8B6252-A1EF-471A-8C5A-9E86F4190F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000" b="1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I.C. Lucatelli Tolentino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1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794B51D5-6B7F-49DB-A7C6-764FAE032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17121" y="3237424"/>
            <a:ext cx="3752642" cy="211398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C6AFA19-C410-42D7-953B-08319E05D005}"/>
              </a:ext>
            </a:extLst>
          </p:cNvPr>
          <p:cNvSpPr txBox="1"/>
          <p:nvPr/>
        </p:nvSpPr>
        <p:spPr>
          <a:xfrm>
            <a:off x="1595535" y="373224"/>
            <a:ext cx="9554547" cy="220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decorrere dall’anno scolastico 2020/2021, a seguito dell’O.M. 172 del 4/12/2021, la valutazione periodica e finale degli apprendimenti è espressa, per ciascuna delle discipline di studio, non più da voti, ma da un giudizio descrittivo riportato nel documento di valutazione. I giudizi descrittivi sono riferiti agli obiettivi oggetto di valutazione, scelti dagli insegnanti in riferimento al curricolo d’istituto e correlati a differenti livelli di apprendimento.</a:t>
            </a:r>
            <a:endParaRPr lang="it-IT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2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00C8A6-4088-497D-9948-20F1EFED7444}"/>
              </a:ext>
            </a:extLst>
          </p:cNvPr>
          <p:cNvSpPr txBox="1"/>
          <p:nvPr/>
        </p:nvSpPr>
        <p:spPr>
          <a:xfrm>
            <a:off x="545284" y="679508"/>
            <a:ext cx="10805021" cy="377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b="1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LIVELLI DI APPRENDIMENTO:</a:t>
            </a:r>
            <a:endParaRPr lang="it-IT" b="1" dirty="0">
              <a:solidFill>
                <a:schemeClr val="bg1"/>
              </a:solidFill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b="1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AVANZATO</a:t>
            </a:r>
            <a:r>
              <a:rPr lang="it-IT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 alunno porta a termine compiti in situazioni note e non note, mobilitando una varietà di risorse sia fornite dal docente sia reperite altrove, in modo autonomo e con continuità)</a:t>
            </a:r>
            <a:r>
              <a:rPr lang="it-IT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b="1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INTERMEDIO</a:t>
            </a:r>
            <a:r>
              <a:rPr lang="it-IT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 alunno porta a termine compiti in situazioni note in modo autonomo e continuo; risolve compiti in situazioni non note utilizzando le risorse fornite dal docente o reperite altrove, anche se in modo discontinuo e non del tutto autonomo)</a:t>
            </a:r>
            <a:r>
              <a:rPr lang="it-IT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b="1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BASE</a:t>
            </a:r>
            <a:r>
              <a:rPr lang="it-IT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L’alunno porta a termine compiti solo in situazioni note e utilizzando le risorse fornite dal docente, sia in modo autonomo ma discontinuo, sia in modo non autonomo, ma con continuità)</a:t>
            </a:r>
            <a:r>
              <a:rPr lang="it-IT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b="1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VIA DI PRIMA</a:t>
            </a:r>
            <a:r>
              <a:rPr lang="it-IT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ACQUISIZIONE</a:t>
            </a:r>
            <a:r>
              <a:rPr lang="it-IT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L’alunno porta a termine compiti solo in situazioni note e unicamente con il supporto del docente e di risorse fornite appositamente)</a:t>
            </a:r>
            <a:r>
              <a:rPr lang="it-IT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BDAACD5-3FAE-49FE-87D0-CCCCA0D16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476" y="4082143"/>
            <a:ext cx="4895267" cy="245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8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0F9C62B-5A30-4338-8E79-37A4E5899778}"/>
              </a:ext>
            </a:extLst>
          </p:cNvPr>
          <p:cNvSpPr txBox="1"/>
          <p:nvPr/>
        </p:nvSpPr>
        <p:spPr>
          <a:xfrm>
            <a:off x="522514" y="333178"/>
            <a:ext cx="10608906" cy="562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livelli di apprendimenti verranno definiti in base a 4 dimensioni, a cui l’insegnante dovrà fare riferimento: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b="1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AUTONOMIA</a:t>
            </a:r>
            <a:r>
              <a:rPr lang="it-IT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dell’alunno in riferimento al compito da eseguire e/o alla manifestazione dell’apprendimento descritto in uno specifico obiettivo. 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b="1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TIPOLOGIA DELLA SITUAZIONE( NOTA o NON NOTA</a:t>
            </a:r>
            <a:r>
              <a:rPr lang="it-IT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entro la quale l’alunno mostra di aver raggiunto l’obiettivo. Una situazione nota ( compito, attività) è quella presentata dal docente come esempio o riproposta più volta in forme simili; una situazione non nota ( nuova) è quella introdotta in un compito per la prima volta in quella forma e senza indicazioni specifiche rispetto al tipo di procedura da seguire.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b="1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RISORSE MOBILITATE</a:t>
            </a:r>
            <a:r>
              <a:rPr lang="it-IT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per portare a termine il compito. L’alunno può usare risorse predisposte dal docente </a:t>
            </a:r>
            <a:r>
              <a:rPr lang="it-IT" sz="1800" b="1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 INTERNE)</a:t>
            </a:r>
            <a:r>
              <a:rPr lang="it-IT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oppure ricorrere a risorse reperite spontaneamente nel contesto di apprendimento o precedentemente acquisite </a:t>
            </a:r>
            <a:r>
              <a:rPr lang="it-IT" sz="1800" b="1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 ESTERNE).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b="1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CONTINUITA</a:t>
            </a:r>
            <a:r>
              <a:rPr lang="it-IT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’ nella manifestazione dell’apprendimento ( dopo 2/ 3 prove). Non vi è continuità quando l’apprendimento si manifesta sporadicamente o mai.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descrizione dei livelli di apprendimento è riferita a TUTTE le discipline di studio, compresa l’Educazione Civica, sono escluse la Religione Cattolica , le attività alternative e il comportamento.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BAEE95-D325-47AB-8744-F66F524DBE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9046" b="-11336"/>
          <a:stretch/>
        </p:blipFill>
        <p:spPr>
          <a:xfrm>
            <a:off x="3286967" y="5730868"/>
            <a:ext cx="3334926" cy="104219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68285C3-FECB-4B40-973E-9BC416217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52074" y="5283682"/>
            <a:ext cx="1300849" cy="148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2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093C580-3359-46BC-B6D2-351A62C5F4D8}"/>
              </a:ext>
            </a:extLst>
          </p:cNvPr>
          <p:cNvSpPr txBox="1"/>
          <p:nvPr/>
        </p:nvSpPr>
        <p:spPr>
          <a:xfrm>
            <a:off x="569167" y="494522"/>
            <a:ext cx="10608906" cy="6196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b="1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VALUTAZIONE PERIODICA</a:t>
            </a:r>
            <a:r>
              <a:rPr lang="it-IT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degli apprendimenti sarà accompagnata da </a:t>
            </a:r>
            <a:r>
              <a:rPr lang="it-IT" sz="1800" b="1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verifiche SIGNIFICATIVE </a:t>
            </a:r>
            <a:r>
              <a:rPr lang="it-IT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 orali e scritte) che verranno valutate NON da VOTI NUMERICI né CON GIUDIZI SINTETICI ( come sufficiente, discreto..), ma con un </a:t>
            </a:r>
            <a:r>
              <a:rPr lang="it-IT" sz="1800" b="1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FEEDBACK,</a:t>
            </a:r>
            <a:r>
              <a:rPr lang="it-IT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cioè attraverso un breve  giudizio pienamente comprensibile che l’insegnante scriverà  a margine di ogni verifica, in cui verrà 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sottolineato ciò che l’alunno sa, sa fare e ciò in cui potrà migliorare.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feedback accompagneranno tutto il percorso formativo del bambino e verranno resi noti alle famiglie nel registro elettronico; pertanto essi forniranno</a:t>
            </a:r>
            <a:r>
              <a:rPr lang="it-IT" sz="18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 modello comunicativo che permetta loro di seguire l’andamento scolastico del proprio figlio attraverso il percorso delle attività effettuate con la progressiva costruzione di conoscenze, superando la valutazione come misurazione e sommatoria degli esiti delle verifiche.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1800" dirty="0">
              <a:solidFill>
                <a:schemeClr val="bg1"/>
              </a:solidFill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Solo dopo diverse prove somministrate, si potrà stabilire il livello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raggiunto dal bambino nell’obiettivo scelto dal docente,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che verrà poi espresso nel documento di valutazione. 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it-IT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208C8BF-9DC5-4A85-97E9-33CA5BAE9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81935" y="3713843"/>
            <a:ext cx="4373530" cy="291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97046"/>
      </p:ext>
    </p:extLst>
  </p:cSld>
  <p:clrMapOvr>
    <a:masterClrMapping/>
  </p:clrMapOvr>
</p:sld>
</file>

<file path=ppt/theme/theme1.xml><?xml version="1.0" encoding="utf-8"?>
<a:theme xmlns:a="http://schemas.openxmlformats.org/drawingml/2006/main" name="Pacco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TM10001115[[fn=Pacco]]</Template>
  <TotalTime>53</TotalTime>
  <Words>613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Titillium Web</vt:lpstr>
      <vt:lpstr>Pacco</vt:lpstr>
      <vt:lpstr>“DAI VOTI AI GIUDIZI” Valutazione periodica e finale degli apprendimenti degli alunni nella scuola Primaria.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“DAI VOTI AI GIUDIZI” Valutazione periodica e finale degli apprendimenti degli alunni nella scuola Primaria.</dc:title>
  <dc:creator>Dirigente Scolastica</dc:creator>
  <cp:lastModifiedBy>Dirigente Scolastica</cp:lastModifiedBy>
  <cp:revision>1</cp:revision>
  <dcterms:created xsi:type="dcterms:W3CDTF">2021-11-13T08:26:41Z</dcterms:created>
  <dcterms:modified xsi:type="dcterms:W3CDTF">2021-11-13T09:20:20Z</dcterms:modified>
</cp:coreProperties>
</file>